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484" r:id="rId3"/>
    <p:sldId id="451" r:id="rId4"/>
    <p:sldId id="485" r:id="rId5"/>
    <p:sldId id="456" r:id="rId6"/>
    <p:sldId id="486" r:id="rId7"/>
    <p:sldId id="487" r:id="rId8"/>
    <p:sldId id="474" r:id="rId9"/>
    <p:sldId id="475" r:id="rId10"/>
    <p:sldId id="483" r:id="rId11"/>
    <p:sldId id="460" r:id="rId12"/>
    <p:sldId id="488" r:id="rId13"/>
    <p:sldId id="481" r:id="rId14"/>
    <p:sldId id="479" r:id="rId15"/>
    <p:sldId id="480" r:id="rId16"/>
    <p:sldId id="461" r:id="rId17"/>
    <p:sldId id="482" r:id="rId18"/>
    <p:sldId id="489" r:id="rId19"/>
    <p:sldId id="464" r:id="rId20"/>
    <p:sldId id="457" r:id="rId21"/>
    <p:sldId id="458" r:id="rId22"/>
    <p:sldId id="470" r:id="rId23"/>
    <p:sldId id="490" r:id="rId24"/>
  </p:sldIdLst>
  <p:sldSz cx="9144000" cy="6858000" type="screen4x3"/>
  <p:notesSz cx="68580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алакер Елена Георгиевна" initials="БЕГ" lastIdx="1" clrIdx="0">
    <p:extLst>
      <p:ext uri="{19B8F6BF-5375-455C-9EA6-DF929625EA0E}">
        <p15:presenceInfo xmlns:p15="http://schemas.microsoft.com/office/powerpoint/2012/main" userId="S-1-5-21-1404767361-3651120182-1436111406-27119" providerId="AD"/>
      </p:ext>
    </p:extLst>
  </p:cmAuthor>
  <p:cmAuthor id="2" name="OFFICE MNS" initials="OM" lastIdx="1" clrIdx="1">
    <p:extLst>
      <p:ext uri="{19B8F6BF-5375-455C-9EA6-DF929625EA0E}">
        <p15:presenceInfo xmlns:p15="http://schemas.microsoft.com/office/powerpoint/2012/main" userId="a4b9878b4ea9428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57A64"/>
    <a:srgbClr val="BBD3CA"/>
    <a:srgbClr val="4A917F"/>
    <a:srgbClr val="B9D2CB"/>
    <a:srgbClr val="48917F"/>
    <a:srgbClr val="28836E"/>
    <a:srgbClr val="B6D3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3320" autoAdjust="0"/>
    <p:restoredTop sz="91839" autoAdjust="0"/>
  </p:normalViewPr>
  <p:slideViewPr>
    <p:cSldViewPr>
      <p:cViewPr varScale="1">
        <p:scale>
          <a:sx n="105" d="100"/>
          <a:sy n="105" d="100"/>
        </p:scale>
        <p:origin x="139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8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0AB179C-33D1-47AA-9BBF-262AA5692757}" type="datetimeFigureOut">
              <a:rPr lang="ru-RU"/>
              <a:pPr>
                <a:defRPr/>
              </a:pPr>
              <a:t>21.12.2022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62092F-7E42-4C06-9031-3B7D0F8784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B34DA11-FF43-424F-8AD3-05E0C8F6C249}" type="datetimeFigureOut">
              <a:rPr lang="ru-RU"/>
              <a:pPr>
                <a:defRPr/>
              </a:pPr>
              <a:t>21.12.2022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EA274D5-74F5-4EDE-9F5C-673E0A752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207AD4A-2946-4A80-B92C-246AE66D6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DFC39D7-A645-4376-A32E-2D64F73E45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5BE13AC-2D95-407E-8191-89C4163C6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648072"/>
          </a:xfrm>
        </p:spPr>
        <p:txBody>
          <a:bodyPr>
            <a:normAutofit/>
          </a:bodyPr>
          <a:lstStyle>
            <a:lvl1pPr>
              <a:defRPr sz="4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80520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2943419-0555-4A9D-8D41-697E1A5CAD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6C31B62-995C-41F2-A916-371F81976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B30DCF2-0B26-40F3-B2C2-3372E815ED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3A47E2B-F8F4-4F05-8198-3FD0BBAAA8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50DD3E2-CEDE-4234-AB71-6CAFB18F39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2307F69-7FD9-4840-99B6-C49A8F36C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7DECBB1-4EB4-4737-BDE4-B519D1CD2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79388" y="1628775"/>
            <a:ext cx="878522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5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A0F1A4D-BE2C-3A47-FE41-C5A310FDC27D}"/>
              </a:ext>
            </a:extLst>
          </p:cNvPr>
          <p:cNvSpPr txBox="1"/>
          <p:nvPr/>
        </p:nvSpPr>
        <p:spPr>
          <a:xfrm>
            <a:off x="467544" y="1556792"/>
            <a:ext cx="842493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ru-RU" sz="1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3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Постановление Совета Министров Республики Беларусь  и Национального банка Республики Беларусь от 07.12.2022 № 841/27  «Об изменении постановлений Совета Министров Республики Беларусь и Национального банка Республики Беларусь от 6 июля 2011 г. № 924/16 и от 3 марта 2022 г. № 114/6» </a:t>
            </a:r>
            <a:endParaRPr lang="ru-RU" sz="3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8A362FA-48E0-67E2-5921-871C4BF79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700808"/>
            <a:ext cx="8471284" cy="4990206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целях формирования условий, способствующих развитию интернет-торговли в Республике Беларусь пунктом 44 Положения № 924/16 предусмотрена норма в соответствии с которой</a:t>
            </a:r>
            <a:r>
              <a:rPr lang="ru-RU" sz="1800" dirty="0">
                <a:ea typeface="Times New Roman" panose="02020603050405020304" pitchFamily="18" charset="0"/>
              </a:rPr>
              <a:t> ю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ридические лица и индивидуальные предприниматели, которые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одновременно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являются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платежным агрегатором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владельцем сайта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глобальной компьютерной сети Интернет, посредством которого обеспечивается установление контактов и совершение сделок между продавцами, осуществляющими продажу товаров (выполнение работ, оказание услуг), и покупателями (потребителями) указанных товаров (работ, услуг), а также прием платежей за указанные товары (работы, услуги) только в безналичной форме, в том числе с использованием карточного платежного терминала, вправе осуществлять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прием таких платежей без использования кассового оборудования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447675" algn="just">
              <a:buNone/>
            </a:pPr>
            <a:endParaRPr lang="ru-RU" sz="1800" dirty="0"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Нормы вступают в силу с 10.03.2022.</a:t>
            </a:r>
          </a:p>
          <a:p>
            <a:pPr marL="0" indent="447675" algn="just">
              <a:buNone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CCAD119-16CB-82A0-2EB5-12346FBE6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764704"/>
            <a:ext cx="8579296" cy="648072"/>
          </a:xfrm>
        </p:spPr>
        <p:txBody>
          <a:bodyPr>
            <a:noAutofit/>
          </a:bodyPr>
          <a:lstStyle/>
          <a:p>
            <a:pPr>
              <a:lnSpc>
                <a:spcPts val="3600"/>
              </a:lnSpc>
            </a:pPr>
            <a:r>
              <a:rPr lang="ru-RU" sz="3500" dirty="0"/>
              <a:t>Использование кассового и иного оборудования платежными агрегаторами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DAFAA90-5A9B-1D53-40CE-8FE5F5C0FE89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576205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E08A2-6821-7556-0DCA-B638CE0EA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836712"/>
            <a:ext cx="8928992" cy="648072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00000"/>
                </a:solidFill>
              </a:rPr>
              <a:t>Учет операций по реализации маркированных товаров в розничной торговле</a:t>
            </a:r>
            <a:br>
              <a:rPr lang="ru-RU" sz="3200" dirty="0">
                <a:solidFill>
                  <a:srgbClr val="000000"/>
                </a:solidFill>
              </a:rPr>
            </a:br>
            <a:endParaRPr lang="ru-RU" sz="3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4BA37C-A87B-D9EE-C3D2-55953C779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49316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1600" b="1" dirty="0"/>
              <a:t>С 1 июля 2025 г. </a:t>
            </a:r>
            <a:r>
              <a:rPr lang="ru-RU" sz="1600" dirty="0"/>
              <a:t>для </a:t>
            </a:r>
            <a:r>
              <a:rPr lang="ru-RU" sz="1600" dirty="0">
                <a:solidFill>
                  <a:srgbClr val="000000"/>
                </a:solidFill>
              </a:rPr>
              <a:t>ю</a:t>
            </a:r>
            <a:r>
              <a:rPr lang="ru-RU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ридических лиц и индивидуальных предпринимателей, осуществляющих продажу товаров, подлежащих маркировке, вводитс</a:t>
            </a:r>
            <a:r>
              <a:rPr lang="ru-RU" sz="1600" dirty="0">
                <a:solidFill>
                  <a:srgbClr val="000000"/>
                </a:solidFill>
              </a:rPr>
              <a:t>я обязанность</a:t>
            </a:r>
            <a:r>
              <a:rPr lang="ru-RU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b="0" i="0" u="none" strike="noStrike" baseline="0" dirty="0">
                <a:latin typeface="Times New Roman" panose="02020603050405020304" pitchFamily="18" charset="0"/>
              </a:rPr>
              <a:t>использовать кассовые суммирующие аппараты с установленным средством контроля налоговых органов и программные кассы, обеспечивающие:</a:t>
            </a:r>
          </a:p>
          <a:p>
            <a:pPr marL="0" indent="447675" algn="just">
              <a:buFont typeface="Arial" panose="020B0604020202020204" pitchFamily="34" charset="0"/>
              <a:buChar char="•"/>
            </a:pPr>
            <a:r>
              <a:rPr lang="ru-RU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считывание кода маркировки и уникальной последовательности символов в машиночитаемой форме, представленной в виде двумерного штрихового кода </a:t>
            </a:r>
            <a:r>
              <a:rPr lang="ru-RU" sz="16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DataMatrix</a:t>
            </a:r>
            <a:r>
              <a:rPr lang="ru-RU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включающей в себя переменную информацию, в том числе серию и номер унифицированного контрольного знака, нанесенных на каждую единицу товара, подлежащего маркировке; </a:t>
            </a:r>
          </a:p>
          <a:p>
            <a:pPr marL="0" indent="447675" algn="just">
              <a:buFont typeface="Arial" panose="020B0604020202020204" pitchFamily="34" charset="0"/>
              <a:buChar char="•"/>
            </a:pPr>
            <a:r>
              <a:rPr lang="ru-RU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дифференцированный учет данных о реализуемых товарах, предусмотренный пунктом 10 Положения № 924/16; </a:t>
            </a:r>
          </a:p>
          <a:p>
            <a:pPr marL="0" indent="447675" algn="just">
              <a:buFont typeface="Arial" panose="020B0604020202020204" pitchFamily="34" charset="0"/>
              <a:buChar char="•"/>
            </a:pPr>
            <a:r>
              <a:rPr lang="ru-RU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передачу информации, о коде маркировки или уникальной последовательности символов в машиночитаемой форме, представленной в виде двумерного штрихового кода </a:t>
            </a:r>
            <a:r>
              <a:rPr lang="ru-RU" sz="16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DataMatrix</a:t>
            </a:r>
            <a:r>
              <a:rPr lang="ru-RU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включающей в себя переменную информацию, в том числе серию и номер унифицированного контрольного знака, в СККО в соответствии с требованиями, определенными Министерством по налогам и сборам и Государственным комитетом по стандартизации к кассовым суммирующим </a:t>
            </a:r>
            <a:r>
              <a:rPr lang="ru-RU" sz="1600" dirty="0">
                <a:solidFill>
                  <a:srgbClr val="000000"/>
                </a:solidFill>
              </a:rPr>
              <a:t>аппаратам (постановление МНС и Госстандарта от 14.10.2022</a:t>
            </a:r>
            <a:r>
              <a:rPr lang="ru-RU" sz="1600" dirty="0">
                <a:ea typeface="Times New Roman" panose="02020603050405020304" pitchFamily="18" charset="0"/>
              </a:rPr>
              <a:t> № 29/99)</a:t>
            </a:r>
            <a:r>
              <a:rPr lang="ru-RU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или программным кассам (постановление МНС от 29.03.2018 № 10)</a:t>
            </a:r>
            <a:r>
              <a:rPr lang="ru-RU" sz="1600" dirty="0">
                <a:solidFill>
                  <a:srgbClr val="000000"/>
                </a:solidFill>
              </a:rPr>
              <a:t>.</a:t>
            </a:r>
            <a:r>
              <a:rPr lang="ru-RU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. </a:t>
            </a:r>
          </a:p>
          <a:p>
            <a:pPr marL="0" indent="0" algn="just">
              <a:buNone/>
            </a:pPr>
            <a:endParaRPr lang="ru-RU" sz="1600" b="0" i="0" u="none" strike="noStrike" baseline="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600" i="1" dirty="0"/>
              <a:t>Норма вступает в силу с 01.07.2025.</a:t>
            </a:r>
            <a:endParaRPr lang="ru-RU" sz="16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FCAC116-399C-8B3E-2AF2-BB194133A868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699493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E08A2-6821-7556-0DCA-B638CE0EA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24744"/>
            <a:ext cx="8928992" cy="648072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00000"/>
                </a:solidFill>
              </a:rPr>
              <a:t>Учет операций по реализации маркированных товаров в розничной торговле</a:t>
            </a:r>
            <a:br>
              <a:rPr lang="ru-RU" sz="3200" dirty="0">
                <a:solidFill>
                  <a:srgbClr val="000000"/>
                </a:solidFill>
              </a:rPr>
            </a:br>
            <a:endParaRPr lang="ru-RU" sz="3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4BA37C-A87B-D9EE-C3D2-55953C779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2000" dirty="0"/>
              <a:t>Требование по использованию кассовых суммирующих аппаратов и программных касс соответствующих требования, определенным пунктом 10</a:t>
            </a:r>
            <a:r>
              <a:rPr lang="ru-RU" sz="2000" baseline="30000" dirty="0"/>
              <a:t>1 </a:t>
            </a:r>
            <a:r>
              <a:rPr lang="ru-RU" sz="2000" dirty="0"/>
              <a:t>Положения №</a:t>
            </a:r>
            <a:r>
              <a:rPr lang="ru-RU" sz="2000" baseline="30000" dirty="0"/>
              <a:t> </a:t>
            </a:r>
            <a:r>
              <a:rPr lang="ru-RU" sz="2000" dirty="0"/>
              <a:t>924/16, не распространяется на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платежных агрегаторов, а также юридические лица и индивидуальных предпринимателей, реализующих товары, подлежащие маркировке:</a:t>
            </a:r>
          </a:p>
          <a:p>
            <a:pPr marL="0" indent="447675" algn="just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магазинах беспошлинной торговли;</a:t>
            </a:r>
          </a:p>
          <a:p>
            <a:pPr marL="0" indent="447675" algn="just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использованием специальных компьютерных систем, указанных в абзацах первом – шестом части первой пункта 27 Положения № 924/16;</a:t>
            </a:r>
          </a:p>
          <a:p>
            <a:pPr marL="0" indent="447675" algn="just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 использования кассового оборудования в случаях, установленных частью четвертой пункта 1 и пунктом 35 Положения № 924/16.</a:t>
            </a:r>
          </a:p>
          <a:p>
            <a:pPr marL="0" indent="0" algn="just">
              <a:buNone/>
            </a:pPr>
            <a:endParaRPr lang="ru-RU" sz="1600" b="0" i="0" u="none" strike="noStrike" baseline="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600" i="1" dirty="0"/>
              <a:t>Норма вступает в силу с 01.07.2025.</a:t>
            </a:r>
            <a:endParaRPr lang="ru-RU" sz="16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BF570CA-DBE1-1A1E-B650-A39703D859C6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901035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E08A2-6821-7556-0DCA-B638CE0EA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776" y="836712"/>
            <a:ext cx="8229600" cy="648072"/>
          </a:xfrm>
        </p:spPr>
        <p:txBody>
          <a:bodyPr>
            <a:normAutofit fontScale="90000"/>
          </a:bodyPr>
          <a:lstStyle/>
          <a:p>
            <a:br>
              <a:rPr lang="ru-RU" sz="3200" dirty="0">
                <a:solidFill>
                  <a:srgbClr val="000000"/>
                </a:solidFill>
              </a:rPr>
            </a:br>
            <a:endParaRPr lang="ru-RU" sz="3000" dirty="0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6A471CDC-0CEA-61B6-96A7-B2BB4E018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516" y="1319114"/>
            <a:ext cx="8471284" cy="4990206"/>
          </a:xfrm>
        </p:spPr>
        <p:txBody>
          <a:bodyPr/>
          <a:lstStyle/>
          <a:p>
            <a:pPr marL="0" indent="447675" algn="just">
              <a:spcBef>
                <a:spcPts val="0"/>
              </a:spcBef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целях обеспечения передачи в систему контроля кассового оборудования информации о реализованных маркированных товаров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национальным оператором почтовой связи пункт 27 Положения № 924/16 дополняется нормой: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«СКС, используемая для приема платежей при оказании услуг и осуществлении торговли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национальным оператором почтовой связи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дополнительно к требованиям, предусмотренным частью второй настоящего пункта, обеспечивает передачу информации, содержащейся в коде маркировки или в уникальной последовательности символов в машиночитаемой форме, представленной в виде двумерного штрихового кода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DataMatrix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включающей в себя переменную информацию, в том числе серию и номер унифицированного контрольного знака, в систему контроля кассового оборудования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посредством открытого интерфейса программирования приложений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предоставленного республиканским унитарным предприятием «Информационно-издательский центр по налогам и сборам».</a:t>
            </a:r>
          </a:p>
          <a:p>
            <a:pPr marL="0" indent="447675" algn="just">
              <a:buNone/>
            </a:pPr>
            <a:r>
              <a:rPr lang="ru-RU" sz="1800" i="1" dirty="0"/>
              <a:t>Норма вступает в силу с 01.07.2025.</a:t>
            </a: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E08B025-6980-4DEA-F540-21578200CC25}"/>
              </a:ext>
            </a:extLst>
          </p:cNvPr>
          <p:cNvSpPr txBox="1">
            <a:spLocks/>
          </p:cNvSpPr>
          <p:nvPr/>
        </p:nvSpPr>
        <p:spPr bwMode="auto">
          <a:xfrm>
            <a:off x="215008" y="773721"/>
            <a:ext cx="892899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ru-RU" sz="8000" dirty="0">
                <a:solidFill>
                  <a:srgbClr val="000000"/>
                </a:solidFill>
              </a:rPr>
              <a:t>Учет операций по реализации маркированных товаров в розничной торговле</a:t>
            </a:r>
            <a:br>
              <a:rPr lang="ru-RU" sz="3200" dirty="0">
                <a:solidFill>
                  <a:srgbClr val="000000"/>
                </a:solidFill>
              </a:rPr>
            </a:br>
            <a:endParaRPr lang="ru-RU" sz="30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E800589-38D2-746E-CC6F-BA63D5FBFD05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636924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54BA37C-A87B-D9EE-C3D2-55953C779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556792"/>
            <a:ext cx="8568952" cy="4961284"/>
          </a:xfrm>
        </p:spPr>
        <p:txBody>
          <a:bodyPr/>
          <a:lstStyle/>
          <a:p>
            <a:pPr marL="0" indent="447675" algn="just">
              <a:spcBef>
                <a:spcPts val="0"/>
              </a:spcBef>
              <a:buNone/>
            </a:pPr>
            <a:r>
              <a:rPr lang="ru-RU" sz="1800" b="0" i="0" u="none" strike="noStrike" kern="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Для юридических лиц и индивидуальных предпринимателей, указанных в части четвертой пункта 1 Положения № 924/16</a:t>
            </a:r>
            <a:r>
              <a:rPr lang="ru-RU" sz="1800" b="0" i="0" u="none" strike="noStrike" kern="0" baseline="0" dirty="0">
                <a:solidFill>
                  <a:srgbClr val="000000"/>
                </a:solidFill>
              </a:rPr>
              <a:t> (юридические лица, 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осуществляющие </a:t>
            </a:r>
            <a:r>
              <a:rPr lang="ru-RU" sz="1800" b="0" i="0" u="none" strike="noStrike" kern="0" baseline="0" dirty="0">
                <a:latin typeface="Times New Roman" panose="02020603050405020304" pitchFamily="18" charset="0"/>
              </a:rPr>
              <a:t>прием только безналичных денежных средств и (или) электронных денег в соответствии с банковским законодательством, без использования кассового оборудования) при реализации товаров, подлежащих маркировке, 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установлена обязанность обеспечивать: </a:t>
            </a:r>
          </a:p>
          <a:p>
            <a:pPr marL="0" indent="542925" algn="just">
              <a:spcBef>
                <a:spcPts val="0"/>
              </a:spcBef>
              <a:buNone/>
            </a:pP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передачу информации, содержащейся в коде маркировки или в уникальной последовательности символов в машиночитаемой форме, представленной в виде двумерного штрихового кода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DataMatrix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включающей в себя переменную информацию, в том числе серию и номер унифицированного контрольного знака, в систему контроля кассового оборудования посредством </a:t>
            </a:r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открытого интерфейса программирования приложений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предоставленного республиканским унитарным предприятием «Информационно-издательский центр по налогам и сборам.</a:t>
            </a:r>
          </a:p>
          <a:p>
            <a:pPr marL="0" indent="542925" algn="just">
              <a:lnSpc>
                <a:spcPts val="1800"/>
              </a:lnSpc>
              <a:spcBef>
                <a:spcPts val="0"/>
              </a:spcBef>
              <a:buNone/>
            </a:pPr>
            <a:endParaRPr lang="ru-RU" sz="1800" i="1" dirty="0"/>
          </a:p>
          <a:p>
            <a:pPr marL="0" indent="542925" algn="just">
              <a:lnSpc>
                <a:spcPts val="1800"/>
              </a:lnSpc>
              <a:spcBef>
                <a:spcPts val="0"/>
              </a:spcBef>
              <a:buNone/>
            </a:pPr>
            <a:r>
              <a:rPr lang="ru-RU" sz="1800" i="1" dirty="0"/>
              <a:t>Норма вступает в силу с 01.07.2025.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59A04F8-D074-72E1-E60A-0F33D3CF8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907232"/>
            <a:ext cx="8928992" cy="648072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00000"/>
                </a:solidFill>
              </a:rPr>
              <a:t>Учет операций по реализации маркированных товаров в розничной торговле</a:t>
            </a:r>
            <a:br>
              <a:rPr lang="ru-RU" sz="3200" dirty="0">
                <a:solidFill>
                  <a:srgbClr val="000000"/>
                </a:solidFill>
              </a:rPr>
            </a:br>
            <a:endParaRPr lang="ru-RU" sz="30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0842B9E-8D04-69B5-5966-15E7635F03D7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57114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54BA37C-A87B-D9EE-C3D2-55953C779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464496"/>
          </a:xfrm>
        </p:spPr>
        <p:txBody>
          <a:bodyPr/>
          <a:lstStyle/>
          <a:p>
            <a:pPr marL="0" indent="447675" algn="just">
              <a:spcBef>
                <a:spcPts val="0"/>
              </a:spcBef>
              <a:buNone/>
            </a:pPr>
            <a:endParaRPr lang="ru-RU" sz="1600" dirty="0"/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800" dirty="0"/>
              <a:t>Пунктом 45 постановления № 841/27 установлена обязанность для продавцов товаров п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 получении от платежных агрегаторов платежей за реализуемые товары, подлежащие маркировке, обеспечивать передачу информации, содержащейся в коде маркировки или в уникальной последовательности символов в машиночитаемой форме, представленной в виде двумерного штрихового кода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DataMatrix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включающей в себя переменную информацию, в том числе серию и номер унифицированного контрольного знака, в систему контроля кассового оборудования посредством открытого интерфейса программирования приложений, предоставленного республиканским унитарным предприятием «Информационно-издательский центр по налогам и сборам».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Платежный агрегатор на основании заключаемых договоров с продавцами товаров может обеспечивать передачу указанной информации.</a:t>
            </a:r>
          </a:p>
          <a:p>
            <a:pPr marL="0" indent="447675" algn="just">
              <a:spcBef>
                <a:spcPts val="0"/>
              </a:spcBef>
              <a:buNone/>
            </a:pPr>
            <a:endParaRPr lang="ru-RU" sz="1600" i="1" dirty="0"/>
          </a:p>
          <a:p>
            <a:pPr marL="0" indent="447675">
              <a:spcBef>
                <a:spcPts val="0"/>
              </a:spcBef>
              <a:buNone/>
            </a:pPr>
            <a:r>
              <a:rPr lang="ru-RU" sz="1600" i="1" dirty="0"/>
              <a:t>Норма вступает в силу с 01.07.2025.</a:t>
            </a:r>
            <a:endParaRPr lang="ru-RU" sz="1600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5B8E83A8-1C02-FE69-29C5-FD533F397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908720"/>
            <a:ext cx="8928992" cy="648072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00000"/>
                </a:solidFill>
              </a:rPr>
              <a:t>Учет операций по реализации маркированных товаров в розничной торговле</a:t>
            </a:r>
            <a:br>
              <a:rPr lang="ru-RU" sz="3200" dirty="0">
                <a:solidFill>
                  <a:srgbClr val="000000"/>
                </a:solidFill>
              </a:rPr>
            </a:br>
            <a:endParaRPr lang="ru-RU" sz="30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2DFEADF-AB47-9A06-CED1-53E0AFC770AC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649392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E08A2-6821-7556-0DCA-B638CE0EA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7956"/>
            <a:ext cx="8229600" cy="648072"/>
          </a:xfrm>
        </p:spPr>
        <p:txBody>
          <a:bodyPr>
            <a:normAutofit fontScale="90000"/>
          </a:bodyPr>
          <a:lstStyle/>
          <a:p>
            <a:br>
              <a:rPr lang="ru-RU" sz="3200" dirty="0"/>
            </a:br>
            <a:r>
              <a:rPr lang="ru-RU" sz="3200" dirty="0"/>
              <a:t>Дифференцированный учет товаров</a:t>
            </a:r>
            <a:br>
              <a:rPr lang="ru-RU" sz="3200" dirty="0"/>
            </a:br>
            <a:endParaRPr lang="ru-RU" sz="3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4BA37C-A87B-D9EE-C3D2-55953C779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6028"/>
            <a:ext cx="8229600" cy="4961284"/>
          </a:xfrm>
        </p:spPr>
        <p:txBody>
          <a:bodyPr/>
          <a:lstStyle/>
          <a:p>
            <a:pPr marL="0" indent="542925" algn="just">
              <a:buNone/>
            </a:pPr>
            <a:r>
              <a:rPr lang="ru-RU" sz="1800" dirty="0">
                <a:latin typeface="TimesNewRomanPSMT"/>
              </a:rPr>
              <a:t>Урегулирован порядок использования кассового оборудования в торговых объектах с торговой площадью 200 квадратных метров:</a:t>
            </a:r>
          </a:p>
          <a:p>
            <a:pPr marL="0" indent="542925" algn="just">
              <a:spcBef>
                <a:spcPts val="200"/>
              </a:spcBef>
            </a:pPr>
            <a:r>
              <a:rPr lang="ru-RU" sz="1800" dirty="0"/>
              <a:t>предусмотрена возможность не обеспечения дифференцированного учета товаров  </a:t>
            </a:r>
            <a:r>
              <a:rPr lang="ru-RU" sz="1800" b="0" i="0" u="none" strike="noStrike" baseline="0" dirty="0"/>
              <a:t>в торговых объектах с торговой площадью 200 квадратных метров, являющихся 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магазинами беспошлинной торговли;</a:t>
            </a:r>
          </a:p>
          <a:p>
            <a:pPr marL="0" indent="542925" algn="just">
              <a:spcBef>
                <a:spcPts val="200"/>
              </a:spcBef>
            </a:pPr>
            <a:r>
              <a:rPr lang="ru-RU" sz="1800" dirty="0"/>
              <a:t>у</a:t>
            </a:r>
            <a:r>
              <a:rPr lang="ru-RU" sz="1800" dirty="0">
                <a:effectLst/>
              </a:rPr>
              <a:t>точнена редакция части второй пункта 10 Положения № 924/16: «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Дифференцированный учет данных о </a:t>
            </a:r>
            <a:r>
              <a:rPr lang="ru-RU" sz="1800" b="1" dirty="0">
                <a:effectLst/>
                <a:ea typeface="Times New Roman" panose="02020603050405020304" pitchFamily="18" charset="0"/>
              </a:rPr>
              <a:t>реализуемых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товарах, подлежащих товарной нумерации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штриховому кодированию, осуществляется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использованием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международного идентификационного номера товара (глобальный номер торговой единицы – Global Trade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Item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Number (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GTIN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)), наносимого на товар (этикетку, упаковку) в виде машиночитаемых символик (штриховых идентификационных кодов).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Источником данных о таком номере является межведомственная распределенная информационная система «Банк данных электронных паспортов товаров».</a:t>
            </a:r>
          </a:p>
          <a:p>
            <a:pPr marL="0" indent="0" algn="just">
              <a:spcBef>
                <a:spcPts val="200"/>
              </a:spcBef>
              <a:buNone/>
            </a:pPr>
            <a:endParaRPr lang="ru-RU" sz="1800" i="1" dirty="0"/>
          </a:p>
          <a:p>
            <a:pPr marL="0" indent="0" algn="just">
              <a:spcBef>
                <a:spcPts val="200"/>
              </a:spcBef>
              <a:buNone/>
            </a:pPr>
            <a:r>
              <a:rPr lang="ru-RU" sz="1800" i="1" dirty="0"/>
              <a:t>Нормы вступают в силу с 10.03.2023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F52EDB5-7EE8-6459-5265-97EF771EF89D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1133636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0DFEC2-1293-4436-15D2-B5C3CF39C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872" y="620688"/>
            <a:ext cx="8630616" cy="648072"/>
          </a:xfrm>
        </p:spPr>
        <p:txBody>
          <a:bodyPr>
            <a:noAutofit/>
          </a:bodyPr>
          <a:lstStyle/>
          <a:p>
            <a:r>
              <a:rPr lang="ru-RU" sz="3000" dirty="0"/>
              <a:t>Порядок использования кассового оборудования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99012D-2443-33F8-E39F-13CEA99CF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352928" cy="5184576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1800" dirty="0">
                <a:ea typeface="Times New Roman" panose="02020603050405020304" pitchFamily="18" charset="0"/>
              </a:rPr>
              <a:t>В пункте 17 Положения № 924/16 расширен перечень случаев, когда не допускается использование кассовых суммирующих аппаратов: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600" b="0" i="0" u="none" strike="noStrike" baseline="0" dirty="0">
                <a:latin typeface="Times New Roman" panose="02020603050405020304" pitchFamily="18" charset="0"/>
              </a:rPr>
              <a:t>17. Не допускается использование кассового аппарата в случаях, если: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600" dirty="0"/>
              <a:t>…..</a:t>
            </a:r>
            <a:endParaRPr lang="ru-RU" sz="1600" b="0" i="0" u="none" strike="noStrike" baseline="0" dirty="0"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кассовый аппарат, используемый в торговом объекте с торговой площадью 200 квадратных метров и более, за исключением объектов потребительской кооперации, расположенных на территории сельской местности, 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магазинов беспошлинной торговли,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 обеспечивает дифференцированный учет 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данных о реализуемых товарах в порядке, предусмотренном в пункте 10 настоящего Положения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0" indent="447675" algn="just">
              <a:buNone/>
            </a:pPr>
            <a:r>
              <a:rPr lang="ru-RU" sz="1600" i="1" dirty="0">
                <a:ea typeface="Times New Roman" panose="02020603050405020304" pitchFamily="18" charset="0"/>
              </a:rPr>
              <a:t>Норма вступает в  силу с 10.03.2023.</a:t>
            </a:r>
            <a:endParaRPr lang="ru-RU" sz="16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600" dirty="0">
                <a:ea typeface="Times New Roman" panose="02020603050405020304" pitchFamily="18" charset="0"/>
              </a:rPr>
              <a:t>кассовый аппарат используется в виде отдельных агрегируемых устройств, соединенных между собой по беспроводным интерфейсам, если такие агрегируемые устройства расположены вне одного торгового объекта, объекта общественного питания, объекта сферы услуг, в котором используется такой кассовый аппарат».</a:t>
            </a:r>
          </a:p>
          <a:p>
            <a:pPr marL="0" indent="447675" algn="just">
              <a:buNone/>
            </a:pPr>
            <a:r>
              <a:rPr lang="ru-RU" sz="1600" i="1" dirty="0"/>
              <a:t>Норма вступают в силу с 01.07.2025</a:t>
            </a:r>
            <a:r>
              <a:rPr lang="ru-RU" sz="1800" i="1" dirty="0"/>
              <a:t>.</a:t>
            </a:r>
          </a:p>
          <a:p>
            <a:pPr marL="0" indent="447675" algn="just"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кассовый аппарат, используемый при продаже товаров, подлежащих маркировке, не соответствует требованиям пункта 10</a:t>
            </a:r>
            <a:r>
              <a:rPr lang="ru-RU" sz="1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настоящего Положения.</a:t>
            </a:r>
          </a:p>
          <a:p>
            <a:pPr marL="0" indent="447675" algn="just">
              <a:buNone/>
            </a:pPr>
            <a:r>
              <a:rPr lang="ru-RU" sz="1600" i="1" dirty="0">
                <a:ea typeface="Times New Roman" panose="02020603050405020304" pitchFamily="18" charset="0"/>
              </a:rPr>
              <a:t>Норма вступает в  силу с 01.07.2025.</a:t>
            </a:r>
            <a:endParaRPr lang="ru-RU" sz="16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i="1" dirty="0"/>
          </a:p>
          <a:p>
            <a:pPr marL="0" indent="447675" algn="just">
              <a:buNone/>
            </a:pPr>
            <a:endParaRPr lang="ru-RU" sz="1800" dirty="0"/>
          </a:p>
          <a:p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9955200-AE14-F86C-6952-ABBFA0E3E650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294009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0DFEC2-1293-4436-15D2-B5C3CF39C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872" y="620688"/>
            <a:ext cx="8630616" cy="648072"/>
          </a:xfrm>
        </p:spPr>
        <p:txBody>
          <a:bodyPr>
            <a:noAutofit/>
          </a:bodyPr>
          <a:lstStyle/>
          <a:p>
            <a:r>
              <a:rPr lang="ru-RU" sz="3000" dirty="0"/>
              <a:t>Порядок использования кассового оборудования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99012D-2443-33F8-E39F-13CEA99CF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352928" cy="5184576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1800" dirty="0">
                <a:ea typeface="Times New Roman" panose="02020603050405020304" pitchFamily="18" charset="0"/>
              </a:rPr>
              <a:t>В пункте 25 Положения № 924/16 расширен перечень случаев, когда не допускается использование программных касс: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600" dirty="0">
                <a:ea typeface="Times New Roman" panose="02020603050405020304" pitchFamily="18" charset="0"/>
              </a:rPr>
              <a:t>25</a:t>
            </a:r>
            <a:r>
              <a:rPr lang="ru-RU" sz="1600" b="0" i="0" u="none" strike="noStrike" baseline="0" dirty="0">
                <a:latin typeface="Times New Roman" panose="02020603050405020304" pitchFamily="18" charset="0"/>
              </a:rPr>
              <a:t>. Не допускается использование программной кассы в случаях, если: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600" dirty="0"/>
              <a:t>…..</a:t>
            </a:r>
            <a:endParaRPr lang="ru-RU" sz="1600" b="0" i="0" u="none" strike="noStrike" baseline="0" dirty="0"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программная касса, используемая в торговом объекте с торговой площадью 200 квадратных метров и более, за исключением объектов потребительской кооперации, расположенных на территории сельской местности, 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магазинов беспошлинной торговли,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 обеспечивает дифференцированный учет 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данных о реализуемых товарах в порядке, предусмотренном в пункте 10 настоящего Положения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0" indent="447675" algn="just">
              <a:buNone/>
            </a:pPr>
            <a:r>
              <a:rPr lang="ru-RU" sz="1600" i="1" dirty="0">
                <a:ea typeface="Times New Roman" panose="02020603050405020304" pitchFamily="18" charset="0"/>
              </a:rPr>
              <a:t>Норма вступает в  силу с 10.03.2023.</a:t>
            </a:r>
          </a:p>
          <a:p>
            <a:pPr marL="0" indent="447675" algn="just">
              <a:buNone/>
            </a:pPr>
            <a:r>
              <a:rPr lang="ru-RU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</a:p>
          <a:p>
            <a:pPr marL="0" indent="447675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программная касса, используемая при продаже товаров, подлежащих маркировке, не соответствует требованиям пункта 10¹ Положения № 924/16.</a:t>
            </a:r>
          </a:p>
          <a:p>
            <a:pPr marL="0" indent="447675" algn="just">
              <a:buNone/>
            </a:pPr>
            <a:r>
              <a:rPr lang="ru-RU" sz="1600" i="1" dirty="0">
                <a:ea typeface="Times New Roman" panose="02020603050405020304" pitchFamily="18" charset="0"/>
              </a:rPr>
              <a:t>Норма вступает в  силу с 01.07.2025.</a:t>
            </a:r>
            <a:endParaRPr lang="ru-RU" sz="16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i="1" dirty="0"/>
          </a:p>
          <a:p>
            <a:pPr marL="0" indent="447675" algn="just">
              <a:buNone/>
            </a:pPr>
            <a:endParaRPr lang="ru-RU" sz="1800" dirty="0"/>
          </a:p>
          <a:p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52F6B00-A349-3AC7-31F9-C9950CF51330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002699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1EAAB6-DACC-F956-25FC-391D10B43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516" y="638250"/>
            <a:ext cx="8676964" cy="648072"/>
          </a:xfrm>
        </p:spPr>
        <p:txBody>
          <a:bodyPr>
            <a:noAutofit/>
          </a:bodyPr>
          <a:lstStyle/>
          <a:p>
            <a:r>
              <a:rPr lang="ru-RU" sz="3000" dirty="0"/>
              <a:t>Порядок использования кассового оборудования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A362FA-48E0-67E2-5921-871C4BF79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516" y="1319114"/>
            <a:ext cx="8471284" cy="4990206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Уточнен порядок применения пункта 41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Положения № 924/16: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447675" algn="just">
              <a:buNone/>
            </a:pPr>
            <a:r>
              <a:rPr lang="ru-RU" sz="1800" dirty="0">
                <a:ea typeface="Times New Roman" panose="02020603050405020304" pitchFamily="18" charset="0"/>
              </a:rPr>
              <a:t>п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ункт 41 Положения № 924/16 изложен в следующей редакции:</a:t>
            </a:r>
          </a:p>
          <a:p>
            <a:pPr marL="0" indent="447675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41. Юридические лица и индивидуальные предприниматели вправе принимать платежи в свой адрес наличными денежными средствами при продаже товаров, выполнении работ, оказании услуг и осуществлении лотерейной деятельности без применения кассового оборудования и (или) карточных платежных терминалов в случаях, определенных в настоящей главе, при условии, если этими юридическими лицами и индивидуальными предпринимателями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зарегистрирован в СККО кассовый суммирующий аппарат или программная касса для приема платежей в случаях, перечисленных в пункте 35 настоящего Положения.</a:t>
            </a:r>
          </a:p>
          <a:p>
            <a:pPr marL="0" indent="447675" algn="just">
              <a:buNone/>
            </a:pPr>
            <a:endParaRPr lang="ru-RU" sz="1800" dirty="0"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 вступает в силу с 10.12.2022.</a:t>
            </a: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DBE0DEC-97A2-6B3F-72F0-AE1CA437EDF4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4178076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BAABF4-0439-DB42-B845-97A5B87E3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Изменения в постановление № 924/16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2F9B55-FB96-1F98-584E-22CD361FF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47675" algn="just">
              <a:buNone/>
            </a:pPr>
            <a:r>
              <a:rPr lang="ru-RU" sz="1800" dirty="0"/>
              <a:t>Постановление Совета Министров Республики Беларусь и Национального банка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Республики Беларусь от 07.12.2022 № 841/27  «Об изменении постановлений Совета Министров Республики Беларусь и Национального банка Республики Беларусь от 6 июля 2011 г. № 924/16 и от 3 марта 2022 г. № 114/6» (далее – постановление № 841/27)</a:t>
            </a:r>
            <a:r>
              <a:rPr lang="ru-RU" sz="1800" dirty="0"/>
              <a:t> принято в  целях:</a:t>
            </a:r>
          </a:p>
          <a:p>
            <a:pPr marL="0" indent="447675" algn="just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реализации Закона Республики Беларусь от 19 апреля 2022 г. № 164-З 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«О платежных системах и платежных услугах» (далее – Закон № 164-З);</a:t>
            </a:r>
          </a:p>
          <a:p>
            <a:pPr marL="0" indent="447675"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000000"/>
                </a:solidFill>
                <a:ea typeface="Times New Roman" panose="02020603050405020304" pitchFamily="18" charset="0"/>
              </a:rPr>
              <a:t>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еализации Закона Республики Беларусь от 18 июля 2022 г. № 196-З 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«Об изменении Закона Республики Беларусь «Об автомобильном транспорте и автомобильных перевозках» (далее – Закон № 196-З);</a:t>
            </a:r>
          </a:p>
          <a:p>
            <a:pPr marL="0" indent="447675"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000000"/>
                </a:solidFill>
              </a:rPr>
              <a:t>обеспечения учета реализации маркированных средствами идентификации и унифицированными контрольными знаками товаров  в розничной торговле.</a:t>
            </a:r>
            <a:endParaRPr lang="ru-RU" sz="18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FA89833-42FF-CABF-728D-B6F16146153F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53529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1EAAB6-DACC-F956-25FC-391D10B43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8250"/>
            <a:ext cx="8229600" cy="648072"/>
          </a:xfrm>
        </p:spPr>
        <p:txBody>
          <a:bodyPr>
            <a:noAutofit/>
          </a:bodyPr>
          <a:lstStyle/>
          <a:p>
            <a:r>
              <a:rPr lang="ru-RU" sz="2800" dirty="0"/>
              <a:t>Выдача наличных денежных средств держателям банковских платежных карточек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A362FA-48E0-67E2-5921-871C4BF79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358" y="1305818"/>
            <a:ext cx="8471284" cy="5075509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Уточнен порядок выдачи юридическими лицами, индивидуальными предпринимателями наличных денежных средств держателям банковских платежных карточек, иных платежных инструментов через используемое этими юридическими лицами, индивидуальными предпринимателями кассовое оборудование.</a:t>
            </a:r>
          </a:p>
          <a:p>
            <a:pPr marL="0" indent="447675" algn="just">
              <a:buNone/>
            </a:pPr>
            <a:r>
              <a:rPr lang="ru-RU" sz="1800" dirty="0">
                <a:solidFill>
                  <a:srgbClr val="000000"/>
                </a:solidFill>
              </a:rPr>
              <a:t>1-ый вариант: (действует с 01.01.2020)</a:t>
            </a: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81117C2C-64F0-0EFB-F4AB-5CB6529F5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786910"/>
              </p:ext>
            </p:extLst>
          </p:nvPr>
        </p:nvGraphicFramePr>
        <p:xfrm>
          <a:off x="433609" y="3068960"/>
          <a:ext cx="8471285" cy="315079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471285">
                  <a:extLst>
                    <a:ext uri="{9D8B030D-6E8A-4147-A177-3AD203B41FA5}">
                      <a16:colId xmlns:a16="http://schemas.microsoft.com/office/drawing/2014/main" val="2565998378"/>
                    </a:ext>
                  </a:extLst>
                </a:gridCol>
              </a:tblGrid>
              <a:tr h="557952">
                <a:tc>
                  <a:txBody>
                    <a:bodyPr/>
                    <a:lstStyle/>
                    <a:p>
                      <a:pPr marL="0" indent="266700">
                        <a:buFont typeface="Arial" panose="020B0604020202020204" pitchFamily="34" charset="0"/>
                        <a:buNone/>
                      </a:pP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Кассир при проведении операции по выдаче держателю банковской платежной карточки, иного платежного инструмента наличных денежных средств: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863610"/>
                  </a:ext>
                </a:extLst>
              </a:tr>
              <a:tr h="55795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регистрирует на карточном платежном терминале, платежном терминале операцию выдачи наличных денежных средств держателю банковской платежной карточки, иного платежного инструмента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690184"/>
                  </a:ext>
                </a:extLst>
              </a:tr>
              <a:tr h="10174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использованием кассового оборудования, подключенного к СККО, проводит в безналичной форме сумму денежных средств, подлежащую выдаче держателю банковской платежной карточки, иного платежного инструмента, и выдает держателю банковской платежной карточки, иного платежного инструмента платежный документ, подтверждающий эту операцию;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33161"/>
                  </a:ext>
                </a:extLst>
              </a:tr>
              <a:tr h="10174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использованием кассового оборудования, подключенного к СККО, выполняет операцию регистрации факта возврата денежных средств и выдает держателю банковской платежной карточки, иного платежного инструмента сумму наличных денежных средств, соответствующую сумме, и документ, подтверждающий совершение операции регистрации факта возврата денежных средств.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807814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F022040-022D-8AE3-94E4-8147182F6F14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876086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1EAAB6-DACC-F956-25FC-391D10B43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8250"/>
            <a:ext cx="8229600" cy="648072"/>
          </a:xfrm>
        </p:spPr>
        <p:txBody>
          <a:bodyPr>
            <a:noAutofit/>
          </a:bodyPr>
          <a:lstStyle/>
          <a:p>
            <a:br>
              <a:rPr lang="ru-RU" sz="2600" dirty="0"/>
            </a:br>
            <a:r>
              <a:rPr lang="ru-RU" sz="2600" dirty="0"/>
              <a:t>Выдача наличных денежных средств держателям банковских платежных карточек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A362FA-48E0-67E2-5921-871C4BF79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516" y="1412776"/>
            <a:ext cx="8471284" cy="4990206"/>
          </a:xfrm>
        </p:spPr>
        <p:txBody>
          <a:bodyPr/>
          <a:lstStyle/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r>
              <a:rPr lang="ru-RU" sz="1800" dirty="0">
                <a:solidFill>
                  <a:srgbClr val="000000"/>
                </a:solidFill>
              </a:rPr>
              <a:t>2-ой вариант: (вводится постановлением № 841/27 с 10.12.2022)</a:t>
            </a: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81117C2C-64F0-0EFB-F4AB-5CB6529F5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778431"/>
              </p:ext>
            </p:extLst>
          </p:nvPr>
        </p:nvGraphicFramePr>
        <p:xfrm>
          <a:off x="215516" y="2420888"/>
          <a:ext cx="8509358" cy="252247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09358">
                  <a:extLst>
                    <a:ext uri="{9D8B030D-6E8A-4147-A177-3AD203B41FA5}">
                      <a16:colId xmlns:a16="http://schemas.microsoft.com/office/drawing/2014/main" val="2565998378"/>
                    </a:ext>
                  </a:extLst>
                </a:gridCol>
              </a:tblGrid>
              <a:tr h="151166">
                <a:tc>
                  <a:txBody>
                    <a:bodyPr/>
                    <a:lstStyle/>
                    <a:p>
                      <a:pPr marL="0" indent="266700">
                        <a:buFont typeface="Arial" panose="020B0604020202020204" pitchFamily="34" charset="0"/>
                        <a:buNone/>
                      </a:pPr>
                      <a:r>
                        <a:rPr lang="ru-RU" sz="1500" b="0" i="0" u="none" strike="noStrik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Кассир с использованием кассового оборудования, подключенного к СККО:, 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863610"/>
                  </a:ext>
                </a:extLst>
              </a:tr>
              <a:tr h="58388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0" i="0" u="none" strike="noStrik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выполняет операцию регистрации изъятия суммы наличных денежных средств из ящика для денег, соответствующую сумме, подлежащей выдаче держателю банковской платежной карточки, иного платежного инструмента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690184"/>
                  </a:ext>
                </a:extLst>
              </a:tr>
              <a:tr h="142519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0" i="0" u="none" strike="noStrik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выдает держателю банковской платежной карточки, иного платежного инструмента сумму наличных денежных средств в белорусских рублях, а также документ, подтверждающий совершение операции регистрации изъятия суммы наличных денежных средств из ящика для денег. 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33161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3F95C4-504D-3AA8-2410-71AB60328097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855755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8A362FA-48E0-67E2-5921-871C4BF79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24744"/>
            <a:ext cx="8471284" cy="4990206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Изменение срока вступления в силу отдельных положений постановления Совета Министров Республики </a:t>
            </a:r>
            <a:r>
              <a:rPr lang="ru-RU" sz="1800" b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Беларусь и Национального банка Республики Беларусь от 3 марта 2022 г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1800" b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№ 114/6</a:t>
            </a:r>
            <a:r>
              <a:rPr lang="ru-RU" sz="1800" b="1" dirty="0">
                <a:ea typeface="Times New Roman" panose="02020603050405020304" pitchFamily="18" charset="0"/>
              </a:rPr>
              <a:t>:</a:t>
            </a: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dirty="0">
                <a:ea typeface="Times New Roman" panose="02020603050405020304" pitchFamily="18" charset="0"/>
              </a:rPr>
              <a:t>в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несены изменения в постановление Совета Министров Республики </a:t>
            </a:r>
            <a:r>
              <a:rPr lang="ru-RU" sz="1800" spc="-20" dirty="0">
                <a:effectLst/>
                <a:ea typeface="Times New Roman" panose="02020603050405020304" pitchFamily="18" charset="0"/>
              </a:rPr>
              <a:t>Беларусь и Национального банка Республики Беларусь от 3 марта 2022 г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.</a:t>
            </a:r>
            <a:r>
              <a:rPr lang="ru-RU" sz="1800" spc="-2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№ 114/6 «Об изменении постановления Совета Министров Республики Беларусь и Национального банка Республики Беларусь от 6 июля 2011 г. № 924/16, предусматривающие перенос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запрета на использование кассовых аппаратов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не соответствующих требованиям, определенным Министерством по налогам и сборам и Государственным комитетом по стандартизации в постановлении от 14 октября 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2022 г. № 29/99,  с 11 декабря 2022 г. 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на 1 июля 2025 г.</a:t>
            </a:r>
          </a:p>
          <a:p>
            <a:pPr marL="0" indent="0" algn="just">
              <a:buNone/>
            </a:pPr>
            <a:endParaRPr lang="ru-RU" sz="1600" dirty="0">
              <a:effectLst/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AEC7AC9-FE5A-242D-7B77-45B2671E3E75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22516625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8A362FA-48E0-67E2-5921-871C4BF79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516" y="1319114"/>
            <a:ext cx="8471284" cy="4990206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2000" dirty="0">
                <a:solidFill>
                  <a:srgbClr val="000000"/>
                </a:solidFill>
              </a:rPr>
              <a:t>Пунктом 2 постановления № 841/27 предусмотрена норма, в соответствии с которой 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до 1 июля 2025 г. допускается выпуск в обращение кассовых суммирующих аппаратов, в том числе совмещенных с таксометрами, билетопечатающих машин, модели (модификации) которых включены в Государственный реестр моделей (модификаций) кассовых суммирующих аппаратов и специальных компьютерных систем, используемых на территории Республики Беларусь, соответствующие требованиям к кассовым суммирующим аппаратам, в том числе совмещенным с таксометрами, билетопечатающими машинами, определенным Министерством по налогам и сборам и Государственным комитетом по стандартизации </a:t>
            </a:r>
            <a:r>
              <a:rPr lang="ru-RU" sz="2000" dirty="0">
                <a:ea typeface="Times New Roman" panose="02020603050405020304" pitchFamily="18" charset="0"/>
              </a:rPr>
              <a:t>в постановлении от 14 октября 2022 г. </a:t>
            </a:r>
            <a:br>
              <a:rPr lang="ru-RU" sz="2000" dirty="0">
                <a:ea typeface="Times New Roman" panose="02020603050405020304" pitchFamily="18" charset="0"/>
              </a:rPr>
            </a:br>
            <a:r>
              <a:rPr lang="ru-RU" sz="2000" dirty="0">
                <a:ea typeface="Times New Roman" panose="02020603050405020304" pitchFamily="18" charset="0"/>
              </a:rPr>
              <a:t>№ 29/99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rgbClr val="000000"/>
                </a:solidFill>
              </a:rPr>
              <a:t> </a:t>
            </a: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10BE5EF-6399-D71F-A762-935C869EC78B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308318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E08A2-6821-7556-0DCA-B638CE0EA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8072"/>
          </a:xfrm>
        </p:spPr>
        <p:txBody>
          <a:bodyPr>
            <a:normAutofit/>
          </a:bodyPr>
          <a:lstStyle/>
          <a:p>
            <a:r>
              <a:rPr lang="ru-RU" sz="3000" dirty="0"/>
              <a:t>Изменения в постановление № 924/16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4BA37C-A87B-D9EE-C3D2-55953C779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47675" algn="just">
              <a:spcBef>
                <a:spcPts val="0"/>
              </a:spcBef>
              <a:buNone/>
            </a:pPr>
            <a:r>
              <a:rPr lang="ru-RU" sz="1800" dirty="0"/>
              <a:t>1</a:t>
            </a:r>
            <a:r>
              <a:rPr lang="ru-RU" sz="1800" b="1" dirty="0"/>
              <a:t>. </a:t>
            </a:r>
            <a:r>
              <a:rPr lang="ru-RU" sz="1800" dirty="0"/>
              <a:t>Уточнен понятийный аппарат (приложение 3 к постановлению) применяемый в постановлении № 924/16, с учетом терминологии, установленной 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Законом Республики Беларусь от 19 апреля 2022 г. № 164-З «О платежных системах и платежных услугах».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800" dirty="0">
                <a:solidFill>
                  <a:srgbClr val="000000"/>
                </a:solidFill>
                <a:ea typeface="Times New Roman" panose="02020603050405020304" pitchFamily="18" charset="0"/>
              </a:rPr>
              <a:t>2. Введены новые термины и их определения: 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и</a:t>
            </a:r>
            <a:r>
              <a:rPr lang="ru-RU" sz="18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ные платежные инструменты, </a:t>
            </a:r>
            <a:r>
              <a:rPr lang="ru-RU" sz="1800" dirty="0">
                <a:solidFill>
                  <a:srgbClr val="000000"/>
                </a:solidFill>
                <a:ea typeface="Times New Roman" panose="02020603050405020304" pitchFamily="18" charset="0"/>
              </a:rPr>
              <a:t>к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арточный платежный терминал, п</a:t>
            </a:r>
            <a:r>
              <a:rPr lang="ru-RU" sz="1800" dirty="0">
                <a:solidFill>
                  <a:srgbClr val="000000"/>
                </a:solidFill>
              </a:rPr>
              <a:t>латежи в свой адрес, платежи в адрес третьих лиц, платежный терминал.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800" dirty="0">
                <a:solidFill>
                  <a:srgbClr val="000000"/>
                </a:solidFill>
              </a:rPr>
              <a:t>3. Предусмотрено использование терминов 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«банковская платежная карточка», «платеж», «платежная услуга», «платежный агрегатор», «средства платежа», «эквайринг платежных операций» с учетом определений, данных в  Законе № 164-З.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800" spc="-20" dirty="0">
                <a:ea typeface="Times New Roman" panose="02020603050405020304" pitchFamily="18" charset="0"/>
              </a:rPr>
              <a:t>4. Введен </a:t>
            </a:r>
            <a:r>
              <a:rPr lang="ru-RU" sz="1800" dirty="0">
                <a:solidFill>
                  <a:srgbClr val="000000"/>
                </a:solidFill>
              </a:rPr>
              <a:t>термин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«электронная информационная система», который используется в значении, определенном в статье 1 Закона Республики Беларусь </a:t>
            </a:r>
            <a:b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 14 августа 2007 г. № 278-З «Об автомобильном транспорте и автомобильных перевозках».</a:t>
            </a:r>
            <a:r>
              <a:rPr lang="ru-RU" sz="1800" dirty="0">
                <a:solidFill>
                  <a:srgbClr val="000000"/>
                </a:solidFill>
              </a:rPr>
              <a:t>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  <a:spcBef>
                <a:spcPts val="0"/>
              </a:spcBef>
            </a:pPr>
            <a:endParaRPr lang="ru-RU" sz="1200" b="0" i="1" u="none" strike="noStrike" baseline="0" dirty="0"/>
          </a:p>
          <a:p>
            <a:pPr marL="0" indent="447675" algn="just">
              <a:spcBef>
                <a:spcPts val="0"/>
              </a:spcBef>
              <a:buNone/>
            </a:pP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D4A9CC-F253-9EA3-9975-BC0017F7E7BC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66098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E08A2-6821-7556-0DCA-B638CE0EA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8072"/>
          </a:xfrm>
        </p:spPr>
        <p:txBody>
          <a:bodyPr>
            <a:normAutofit/>
          </a:bodyPr>
          <a:lstStyle/>
          <a:p>
            <a:r>
              <a:rPr lang="ru-RU" sz="3000" dirty="0"/>
              <a:t>Изменения в постановление № 924/16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4BA37C-A87B-D9EE-C3D2-55953C779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47675" algn="just">
              <a:spcBef>
                <a:spcPts val="0"/>
              </a:spcBef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В соответствии с Законом № 164 </a:t>
            </a:r>
            <a:r>
              <a:rPr lang="ru-RU" sz="1800" b="1" i="0" u="none" strike="noStrike" baseline="0" dirty="0">
                <a:latin typeface="Times New Roman" panose="02020603050405020304" pitchFamily="18" charset="0"/>
              </a:rPr>
              <a:t>платеж –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1" i="0" u="none" strike="noStrike" baseline="0" dirty="0">
                <a:latin typeface="Times New Roman" panose="02020603050405020304" pitchFamily="18" charset="0"/>
              </a:rPr>
              <a:t>процесс исполнения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инициатором платежа, поставщиком платежных услуг, получателем платежа </a:t>
            </a:r>
            <a:r>
              <a:rPr lang="ru-RU" sz="1800" b="1" i="0" u="none" strike="noStrike" baseline="0" dirty="0">
                <a:latin typeface="Times New Roman" panose="02020603050405020304" pitchFamily="18" charset="0"/>
              </a:rPr>
              <a:t>денежных обязательств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с использованием платежных инструментов и (или) средств платежа. Платеж включает в себя передачу информации, содержащей детали платежа, и перевод денежных средств (электронных денег). Эти процессы должны быть взаимосвязаны и могут реализовываться разными способами и иметь расхождения во времени.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С учетом термина </a:t>
            </a:r>
            <a:r>
              <a:rPr lang="ru-RU" sz="1800" b="1" i="0" u="none" strike="noStrike" baseline="0" dirty="0">
                <a:latin typeface="Times New Roman" panose="02020603050405020304" pitchFamily="18" charset="0"/>
              </a:rPr>
              <a:t>«платеж»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в Законе № 164 в постановлении Совета Министров Республики Беларусь, Национального банка Республики Беларусь от 06.07.2011 № 924/16 «Об использовании кассового и иного оборудования при приеме средств платежа» (далее – постановление № 924/16) вместо термина «средство платежа»  применяются понятия </a:t>
            </a:r>
            <a:r>
              <a:rPr lang="ru-RU" sz="1800" b="1" i="0" u="none" strike="noStrike" baseline="0" dirty="0">
                <a:latin typeface="Times New Roman" panose="02020603050405020304" pitchFamily="18" charset="0"/>
              </a:rPr>
              <a:t>«платеж в свой адрес»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либо </a:t>
            </a:r>
            <a:r>
              <a:rPr lang="ru-RU" sz="1800" b="1" i="0" u="none" strike="noStrike" baseline="0" dirty="0">
                <a:latin typeface="Times New Roman" panose="02020603050405020304" pitchFamily="18" charset="0"/>
              </a:rPr>
              <a:t>«платеж в адрес третьих лиц».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800" i="1" dirty="0"/>
              <a:t> </a:t>
            </a:r>
            <a:endParaRPr lang="ru-RU" sz="1200" b="0" i="1" u="none" strike="noStrike" baseline="0" dirty="0"/>
          </a:p>
          <a:p>
            <a:pPr marL="0" indent="447675" algn="just">
              <a:spcBef>
                <a:spcPts val="0"/>
              </a:spcBef>
              <a:buNone/>
            </a:pP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2B80DAC-F0E4-9170-D83F-0FC23682BE8D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86856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E08A2-6821-7556-0DCA-B638CE0EA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00000"/>
                </a:solidFill>
              </a:rPr>
              <a:t>Автомобильные перевозки пассажиров</a:t>
            </a:r>
            <a:br>
              <a:rPr lang="ru-RU" sz="3200" dirty="0">
                <a:solidFill>
                  <a:srgbClr val="000000"/>
                </a:solidFill>
              </a:rPr>
            </a:br>
            <a:endParaRPr lang="ru-RU" sz="3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4BA37C-A87B-D9EE-C3D2-55953C779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88740"/>
            <a:ext cx="8229600" cy="5436604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17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целях приведения постановления № 924/16 и Положения № 924/16 в соответствие с Законом Республики Беларусь № 196-З </a:t>
            </a:r>
            <a:r>
              <a:rPr lang="ru-RU" sz="17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постановлением № </a:t>
            </a:r>
            <a:r>
              <a:rPr lang="ru-RU" sz="1750" dirty="0">
                <a:ea typeface="Times New Roman" panose="02020603050405020304" pitchFamily="18" charset="0"/>
              </a:rPr>
              <a:t>841</a:t>
            </a:r>
            <a:r>
              <a:rPr lang="ru-RU" sz="17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/27:</a:t>
            </a:r>
            <a:endParaRPr lang="ru-RU" sz="175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750" dirty="0">
                <a:solidFill>
                  <a:srgbClr val="000000"/>
                </a:solidFill>
              </a:rPr>
              <a:t>у</a:t>
            </a:r>
            <a:r>
              <a:rPr lang="ru-RU" sz="175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становлена обязанность </a:t>
            </a:r>
            <a:r>
              <a:rPr lang="ru-RU" sz="1750" dirty="0"/>
              <a:t>использования кассовых суммирующих аппаратов, совмещенных с таксометром, с установленным средством контроля налоговых органов, или </a:t>
            </a:r>
            <a:r>
              <a:rPr lang="ru-RU" sz="1750" b="1" dirty="0"/>
              <a:t>программных касс </a:t>
            </a:r>
            <a:r>
              <a:rPr lang="ru-RU" sz="1750" dirty="0"/>
              <a:t>п</a:t>
            </a:r>
            <a:r>
              <a:rPr lang="ru-RU" sz="175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ри выполнении автомобильной перевозки пассажиров автомобилями-такси </a:t>
            </a:r>
            <a:r>
              <a:rPr lang="ru-RU" sz="175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(за исключением автомобильных перевозок </a:t>
            </a:r>
            <a:r>
              <a:rPr lang="ru-RU" sz="1750" b="0" i="0" u="none" strike="noStrike" baseline="0" dirty="0">
                <a:latin typeface="Times New Roman" panose="02020603050405020304" pitchFamily="18" charset="0"/>
              </a:rPr>
              <a:t>пассажиров автомобилями-такси, заказанных и оплаченных посредством электронной информационной системы только с использованием реквизитов банковских платежных карточек);</a:t>
            </a:r>
          </a:p>
          <a:p>
            <a:pPr marL="0" indent="447675" algn="just">
              <a:buNone/>
            </a:pPr>
            <a:r>
              <a:rPr lang="ru-RU" sz="175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предусмотрена </a:t>
            </a:r>
            <a:r>
              <a:rPr lang="ru-RU" sz="175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возможность неиспользования кассового оборудования и (или) карточных платежных терминалов</a:t>
            </a:r>
            <a:r>
              <a:rPr lang="ru-RU" sz="175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юридическим лицам и индивидуальным предпринимателям, принимающим платежи в свой адрес в безналичной форме </a:t>
            </a:r>
            <a:r>
              <a:rPr lang="ru-RU" sz="175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за услуги по автомобильным перевозкам пассажиров автомобилями-такси, заказанным и оплаченным посредством электронной информационной системы </a:t>
            </a:r>
            <a:r>
              <a:rPr lang="ru-RU" sz="175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только с использованием реквизитов банковских платежных карточек</a:t>
            </a:r>
            <a:r>
              <a:rPr lang="ru-RU" sz="175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marL="0" indent="447675" algn="just">
              <a:buNone/>
            </a:pPr>
            <a:r>
              <a:rPr lang="ru-RU" sz="1800" i="1" dirty="0">
                <a:solidFill>
                  <a:srgbClr val="000000"/>
                </a:solidFill>
              </a:rPr>
              <a:t>Нормы вступают в силу с 22.07.2023</a:t>
            </a:r>
            <a:endParaRPr lang="ru-RU" sz="1800" b="0" i="1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C89F922-4A10-7156-8F00-D9FCF2BB8F2B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902282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F9F65C-1CDF-4A75-0C1B-DCF67C75D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692696"/>
            <a:ext cx="8229600" cy="648072"/>
          </a:xfrm>
        </p:spPr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ru-RU" sz="2800" dirty="0">
                <a:solidFill>
                  <a:srgbClr val="000000"/>
                </a:solidFill>
              </a:rPr>
              <a:t>Автомобильные перевозки пассажиров</a:t>
            </a:r>
            <a:endParaRPr lang="ru-RU" sz="3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E81D60-4305-88F0-1981-1E3F4209F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39" y="1412776"/>
            <a:ext cx="8471284" cy="4990206"/>
          </a:xfrm>
        </p:spPr>
        <p:txBody>
          <a:bodyPr/>
          <a:lstStyle/>
          <a:p>
            <a:pPr marL="0" indent="342900" algn="just">
              <a:buNone/>
            </a:pPr>
            <a:r>
              <a:rPr lang="ru-RU" sz="1600" dirty="0">
                <a:ea typeface="Times New Roman" panose="02020603050405020304" pitchFamily="18" charset="0"/>
              </a:rPr>
              <a:t>В Положение № 924/16 введена глава 8 «О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собенности приема платежей юридическими лицами и индивидуальными предпринимателями, являющимися владельцами электронных информационных систем».</a:t>
            </a:r>
          </a:p>
          <a:p>
            <a:pPr marL="0" indent="447675" algn="just">
              <a:buNone/>
            </a:pPr>
            <a:r>
              <a:rPr lang="ru-RU" sz="1700" dirty="0">
                <a:solidFill>
                  <a:srgbClr val="000000"/>
                </a:solidFill>
              </a:rPr>
              <a:t>Введена обязанность для </a:t>
            </a: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владельцев электронных информационных систем:</a:t>
            </a:r>
          </a:p>
          <a:p>
            <a:pPr marL="0" indent="447675" algn="just">
              <a:buNone/>
            </a:pP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осуществляющих прием платежей за услуги по автомобильной перевозке пассажиров автомобилями такси, заказанных и оплаченных посредством электронной информационной системы с использованием 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только реквизитов банковских платежных карточек,</a:t>
            </a: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направлять </a:t>
            </a: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заказчику автомобильной перевозки посредством электронной информационной системы 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электронную квитанцию </a:t>
            </a: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адрес электронной почты, указанный заказчиком такой перевозки при ее заказе;</a:t>
            </a:r>
            <a:endParaRPr lang="ru-RU" sz="17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являющихся 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платежными агрегаторами, </a:t>
            </a: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принимающими платежи посредством электронной информационной системы с использованием 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только реквизитов банковских платежных карточек </a:t>
            </a: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адрес третьих лиц за выполненные услуги по автомобильным перевозкам пассажиров автомобилями-такси - 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осуществлять раздельный учет операций по приему платежей в отношении каждого субъекта хозяйствования.</a:t>
            </a:r>
          </a:p>
          <a:p>
            <a:pPr marL="0" indent="447675" algn="just">
              <a:buNone/>
            </a:pPr>
            <a:r>
              <a:rPr lang="ru-RU" sz="1800" i="1" dirty="0">
                <a:solidFill>
                  <a:srgbClr val="000000"/>
                </a:solidFill>
              </a:rPr>
              <a:t>Нормы вступают в силу с 22.07.2023.</a:t>
            </a:r>
            <a:endParaRPr lang="ru-RU" sz="1800" b="0" i="1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09B982B-A5CE-2817-C236-828E83E02132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787228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1EAAB6-DACC-F956-25FC-391D10B43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8250"/>
            <a:ext cx="8579296" cy="648072"/>
          </a:xfrm>
        </p:spPr>
        <p:txBody>
          <a:bodyPr>
            <a:noAutofit/>
          </a:bodyPr>
          <a:lstStyle/>
          <a:p>
            <a:pPr>
              <a:lnSpc>
                <a:spcPts val="3600"/>
              </a:lnSpc>
            </a:pPr>
            <a:r>
              <a:rPr lang="ru-RU" sz="3600" dirty="0">
                <a:solidFill>
                  <a:srgbClr val="000000"/>
                </a:solidFill>
              </a:rPr>
              <a:t>Автомобильные перевозки пассажиров</a:t>
            </a:r>
            <a:endParaRPr lang="ru-RU" sz="35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A362FA-48E0-67E2-5921-871C4BF79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516" y="1365658"/>
            <a:ext cx="8471284" cy="4990206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1800" dirty="0">
                <a:solidFill>
                  <a:srgbClr val="000000"/>
                </a:solidFill>
              </a:rPr>
              <a:t>Электронная квитанция, должна содержать:</a:t>
            </a: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DA0060E5-8D2C-C170-1A37-F14772978E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107112"/>
              </p:ext>
            </p:extLst>
          </p:nvPr>
        </p:nvGraphicFramePr>
        <p:xfrm>
          <a:off x="215516" y="1844824"/>
          <a:ext cx="8712968" cy="4511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712968">
                  <a:extLst>
                    <a:ext uri="{9D8B030D-6E8A-4147-A177-3AD203B41FA5}">
                      <a16:colId xmlns:a16="http://schemas.microsoft.com/office/drawing/2014/main" val="615171834"/>
                    </a:ext>
                  </a:extLst>
                </a:gridCol>
              </a:tblGrid>
              <a:tr h="639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сведения о владельце электронной информационной системы (наименование, фамилия, собственное имя, отчество (если таковое имеется) и место нахождения юридического лица (место жительства индивидуального предпринимателя);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199105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сведения об автомобильном перевозчике (наименование, фамилия, собственное имя, отчество (если таковое имеется) и место нахождения юридического лица (место жительства индивидуального предпринимателя);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583908"/>
                  </a:ext>
                </a:extLst>
              </a:tr>
              <a:tr h="334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учетные номера плательщика – владельца электронной информационной системы и автомобильного перевозчика;</a:t>
                      </a: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364003"/>
                  </a:ext>
                </a:extLst>
              </a:tr>
              <a:tr h="4171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сведения о выполнении заказа на автомобильную перевозку пассажира автомобилем-такси (номер и дата заказа, фамилия и инициалы заказчика, начальный и конечный пункты маршрута, расстояние автомобильной перевозки, дата и время ее начала и окончания, общее время поездки, фамилия и инициалы водителя, регистрационный знак транспортного средства, стоимость автомобильной перевозки, реквизиты банковской платежной карточки, с использованием которой произведена оплата за автомобильную перевозку (4 последние цифры номера банковской платежной карточки);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143965"/>
                  </a:ext>
                </a:extLst>
              </a:tr>
              <a:tr h="4171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информацию о получателе платежа за автомобильную перевозку пассажира автомобилем-такси (наименование, фамилия, собственное имя, отчество (если таковое имеется) и место нахождения юридического лица (место жительства индивидуального предпринимателя).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390188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88C050E-462A-791B-F2FF-011C745487DE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157776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F9F65C-1CDF-4A75-0C1B-DCF67C75D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692696"/>
            <a:ext cx="8229600" cy="648072"/>
          </a:xfrm>
        </p:spPr>
        <p:txBody>
          <a:bodyPr>
            <a:noAutofit/>
          </a:bodyPr>
          <a:lstStyle/>
          <a:p>
            <a:r>
              <a:rPr lang="ru-RU" sz="3000" dirty="0"/>
              <a:t>Использование кассового и иного оборудования платежными агрегаторами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3226745B-E32C-B70D-5D95-D1521EAAD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557338"/>
            <a:ext cx="8712968" cy="4823990"/>
          </a:xfrm>
        </p:spPr>
        <p:txBody>
          <a:bodyPr/>
          <a:lstStyle/>
          <a:p>
            <a:pPr marL="0" indent="447675" algn="just">
              <a:spcBef>
                <a:spcPts val="0"/>
              </a:spcBef>
              <a:buNone/>
            </a:pPr>
            <a:r>
              <a:rPr lang="ru-RU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Платежный агрегатор </a:t>
            </a:r>
            <a:r>
              <a:rPr lang="ru-RU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500" b="0" i="0" u="none" strike="noStrike" baseline="0" dirty="0">
                <a:latin typeface="Times New Roman" panose="02020603050405020304" pitchFamily="18" charset="0"/>
              </a:rPr>
              <a:t>поставщик платежной услуги эквайринга платежных операций, осуществляющий деятельность по приему платежей от инициаторов платежей (переводов денежных средств, электронных денег) в адрес третьих лиц, предоставляющий информацию, необходимую для осуществления указанных платежей, и осуществляющий передачу (перечисление) денежных средств (электронных денег) в пользу их получателей (определение в Законе № 164-З). 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6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Подпункт 2.8</a:t>
            </a:r>
            <a:r>
              <a:rPr lang="ru-RU" sz="165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ru-RU" sz="16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пункта 2 постановления </a:t>
            </a:r>
            <a:r>
              <a:rPr lang="ru-RU" sz="1650" dirty="0">
                <a:ea typeface="Times New Roman" panose="02020603050405020304" pitchFamily="18" charset="0"/>
              </a:rPr>
              <a:t>№ 924/16 дополняется </a:t>
            </a:r>
            <a:r>
              <a:rPr lang="ru-RU" sz="16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положениями, позволяющими им использовать уже имеющиеся у них платежные терминалы для приема платежей в адрес третьих лиц, а также самостоятельно определять необходимое количество таких платежных терминало</a:t>
            </a:r>
            <a:r>
              <a:rPr lang="ru-RU" sz="1650" dirty="0">
                <a:ea typeface="Times New Roman" panose="02020603050405020304" pitchFamily="18" charset="0"/>
              </a:rPr>
              <a:t>в: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6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«Юридические лица и индивидуальные предприниматели, являющиеся платежными агрегаторами, принимающими в том числе платежи в свой адрес при реализации товаров, выполнении работ, оказании услуг, при приеме платежей в адрес третьих лиц </a:t>
            </a:r>
            <a:r>
              <a:rPr lang="ru-RU" sz="165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вправе</a:t>
            </a:r>
            <a:r>
              <a:rPr lang="ru-RU" sz="16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объектах оказания платежных услуг использовать карточный платежный терминал, предназначенный для приема платежей в свой адрес, если такой карточный платежный терминал позволяет вести раздельный учет операций приема платежей в свой адрес и в адрес третьих лиц. Количество используемых в объектах оказания платежных услуг карточных платежных терминалов, предназначенных для приема платежей в адрес третьих лиц, юридические лица и индивидуальные предприниматели определяют </a:t>
            </a:r>
            <a:r>
              <a:rPr lang="ru-RU" sz="165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самостоятельно</a:t>
            </a:r>
            <a:r>
              <a:rPr lang="ru-RU" sz="16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».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Нормы вступают в силу с 10.03.2023.</a:t>
            </a:r>
          </a:p>
          <a:p>
            <a:pPr algn="just">
              <a:lnSpc>
                <a:spcPts val="1100"/>
              </a:lnSpc>
              <a:spcBef>
                <a:spcPts val="0"/>
              </a:spcBef>
              <a:buAutoNum type="arabicPeriod"/>
            </a:pPr>
            <a:endParaRPr lang="ru-RU" sz="1200" b="0" i="1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  <a:spcBef>
                <a:spcPts val="0"/>
              </a:spcBef>
            </a:pPr>
            <a:endParaRPr lang="ru-RU" sz="1200" b="0" i="1" u="none" strike="noStrike" baseline="0" dirty="0"/>
          </a:p>
          <a:p>
            <a:pPr marL="0" indent="447675" algn="just">
              <a:spcBef>
                <a:spcPts val="0"/>
              </a:spcBef>
              <a:buNone/>
            </a:pP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25F77AC-16A9-8FB1-1907-B321CBA6AAD8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648018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F9F65C-1CDF-4A75-0C1B-DCF67C75D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692696"/>
            <a:ext cx="8229600" cy="648072"/>
          </a:xfrm>
        </p:spPr>
        <p:txBody>
          <a:bodyPr>
            <a:noAutofit/>
          </a:bodyPr>
          <a:lstStyle/>
          <a:p>
            <a:r>
              <a:rPr lang="ru-RU" sz="3000" dirty="0"/>
              <a:t>Использование кассового и иного оборудования платежными агрегаторами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46F7607B-2B7E-AC52-11A7-EDEF7ED7582F}"/>
              </a:ext>
            </a:extLst>
          </p:cNvPr>
          <p:cNvSpPr txBox="1">
            <a:spLocks/>
          </p:cNvSpPr>
          <p:nvPr/>
        </p:nvSpPr>
        <p:spPr bwMode="auto">
          <a:xfrm>
            <a:off x="179512" y="1556792"/>
            <a:ext cx="8471284" cy="4990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47675" algn="ctr">
              <a:buFont typeface="Arial" charset="0"/>
              <a:buNone/>
            </a:pPr>
            <a:r>
              <a:rPr lang="ru-RU" sz="1800" b="1" dirty="0">
                <a:ea typeface="Times New Roman" panose="02020603050405020304" pitchFamily="18" charset="0"/>
              </a:rPr>
              <a:t>.</a:t>
            </a:r>
          </a:p>
          <a:p>
            <a:pPr marL="0" indent="447675" algn="just">
              <a:spcBef>
                <a:spcPts val="0"/>
              </a:spcBef>
              <a:buFont typeface="Arial" charset="0"/>
              <a:buNone/>
            </a:pPr>
            <a:r>
              <a:rPr lang="ru-RU" sz="1600" dirty="0">
                <a:solidFill>
                  <a:srgbClr val="000000"/>
                </a:solidFill>
              </a:rPr>
              <a:t>В Положение № 924/16 введена глава </a:t>
            </a:r>
            <a:r>
              <a:rPr lang="ru-RU" sz="1600" dirty="0">
                <a:ea typeface="Times New Roman" panose="02020603050405020304" pitchFamily="18" charset="0"/>
              </a:rPr>
              <a:t>7 «Особенности приема платежей юридическими лицами и индивидуальными предпринимателями при осуществлении ими деятельности в качестве платежных агрегаторов» в соответствии с которой:</a:t>
            </a:r>
          </a:p>
          <a:p>
            <a:pPr marL="0" indent="542925" algn="just">
              <a:spcBef>
                <a:spcPts val="0"/>
              </a:spcBef>
            </a:pPr>
            <a:r>
              <a:rPr lang="ru-RU" sz="1600" dirty="0">
                <a:ea typeface="Times New Roman" panose="02020603050405020304" pitchFamily="18" charset="0"/>
              </a:rPr>
              <a:t>юридические лица и индивидуальные предприниматели, (за исключением </a:t>
            </a:r>
            <a:r>
              <a:rPr lang="ru-RU" sz="1600" dirty="0"/>
              <a:t>Национального банка, банков, небанковских кредитно-финансовых организаций и организаторов азартных игр</a:t>
            </a:r>
            <a:r>
              <a:rPr lang="ru-RU" sz="1600" dirty="0">
                <a:ea typeface="Times New Roman" panose="02020603050405020304" pitchFamily="18" charset="0"/>
              </a:rPr>
              <a:t>), являющиеся платежными агрегаторами, обеспечивают </a:t>
            </a:r>
            <a:r>
              <a:rPr lang="ru-RU" sz="1600" b="1" dirty="0">
                <a:ea typeface="Times New Roman" panose="02020603050405020304" pitchFamily="18" charset="0"/>
              </a:rPr>
              <a:t>раздельный учет (регистрацию)</a:t>
            </a:r>
            <a:r>
              <a:rPr lang="ru-RU" sz="1600" dirty="0">
                <a:ea typeface="Times New Roman" panose="02020603050405020304" pitchFamily="18" charset="0"/>
              </a:rPr>
              <a:t> операций по приему платежей в свой адрес и платежей в адрес третьих лиц;</a:t>
            </a:r>
          </a:p>
          <a:p>
            <a:pPr marL="0" indent="447675" algn="just">
              <a:spcBef>
                <a:spcPts val="0"/>
              </a:spcBef>
            </a:pPr>
            <a:r>
              <a:rPr lang="ru-RU" sz="1600" dirty="0">
                <a:ea typeface="Times New Roman" panose="02020603050405020304" pitchFamily="18" charset="0"/>
              </a:rPr>
              <a:t>организаторы азартных игр при оказании платежных услуг по приему платежей в адрес третьих лиц используют кассовые суммирующие аппараты с установленным средством контроля налоговых органов или программные кассы</a:t>
            </a:r>
          </a:p>
          <a:p>
            <a:pPr marL="0" indent="447675" algn="just">
              <a:spcBef>
                <a:spcPts val="0"/>
              </a:spcBef>
            </a:pPr>
            <a:r>
              <a:rPr lang="ru-RU" sz="1600" dirty="0">
                <a:solidFill>
                  <a:srgbClr val="000000"/>
                </a:solidFill>
              </a:rPr>
              <a:t> </a:t>
            </a:r>
            <a:r>
              <a:rPr lang="ru-RU" sz="1600" b="1" dirty="0">
                <a:solidFill>
                  <a:srgbClr val="000000"/>
                </a:solidFill>
              </a:rPr>
              <a:t>р</a:t>
            </a:r>
            <a:r>
              <a:rPr lang="ru-RU" sz="1600" b="1" dirty="0">
                <a:ea typeface="Times New Roman" panose="02020603050405020304" pitchFamily="18" charset="0"/>
              </a:rPr>
              <a:t>аздельный учет</a:t>
            </a:r>
            <a:r>
              <a:rPr lang="ru-RU" sz="1600" dirty="0">
                <a:ea typeface="Times New Roman" panose="02020603050405020304" pitchFamily="18" charset="0"/>
              </a:rPr>
              <a:t> (регистрация) операций обеспечивается юридическими лицами и индивидуальными предпринимателями с использованием </a:t>
            </a:r>
            <a:r>
              <a:rPr lang="ru-RU" sz="1600" b="1" dirty="0">
                <a:ea typeface="Times New Roman" panose="02020603050405020304" pitchFamily="18" charset="0"/>
              </a:rPr>
              <a:t>отдельной секции</a:t>
            </a:r>
            <a:r>
              <a:rPr lang="ru-RU" sz="1600" dirty="0">
                <a:ea typeface="Times New Roman" panose="02020603050405020304" pitchFamily="18" charset="0"/>
              </a:rPr>
              <a:t>, если кассовое оборудование предусматривает такую возможность, либо с использованием </a:t>
            </a:r>
            <a:r>
              <a:rPr lang="ru-RU" sz="1600" b="1" dirty="0">
                <a:ea typeface="Times New Roman" panose="02020603050405020304" pitchFamily="18" charset="0"/>
              </a:rPr>
              <a:t>отдельного кассового оборудования </a:t>
            </a:r>
            <a:r>
              <a:rPr lang="ru-RU" sz="1600" dirty="0">
                <a:ea typeface="Times New Roman" panose="02020603050405020304" pitchFamily="18" charset="0"/>
              </a:rPr>
              <a:t>для учета операций по приему платежей в адрес третьих лиц.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600" i="1" dirty="0"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Нормы вступают в силу с 10.03.2022.</a:t>
            </a:r>
          </a:p>
          <a:p>
            <a:pPr marL="0" indent="447675" algn="just">
              <a:spcBef>
                <a:spcPts val="0"/>
              </a:spcBef>
            </a:pPr>
            <a:endParaRPr lang="ru-RU" sz="16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r>
              <a:rPr lang="ru-RU" sz="1800" dirty="0">
                <a:solidFill>
                  <a:srgbClr val="000000"/>
                </a:solidFill>
              </a:rPr>
              <a:t> 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1808C00-C989-9200-A702-4B3B3836FC9E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182078889"/>
      </p:ext>
    </p:extLst>
  </p:cSld>
  <p:clrMapOvr>
    <a:masterClrMapping/>
  </p:clrMapOvr>
</p:sld>
</file>

<file path=ppt/theme/theme1.xml><?xml version="1.0" encoding="utf-8"?>
<a:theme xmlns:a="http://schemas.openxmlformats.org/drawingml/2006/main" name="Подложк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7217</TotalTime>
  <Words>3169</Words>
  <Application>Microsoft Office PowerPoint</Application>
  <PresentationFormat>Экран (4:3)</PresentationFormat>
  <Paragraphs>298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TimesNewRomanPSMT</vt:lpstr>
      <vt:lpstr>Подложка1</vt:lpstr>
      <vt:lpstr>Презентация PowerPoint</vt:lpstr>
      <vt:lpstr>Изменения в постановление № 924/16 </vt:lpstr>
      <vt:lpstr>Изменения в постановление № 924/16 </vt:lpstr>
      <vt:lpstr>Изменения в постановление № 924/16 </vt:lpstr>
      <vt:lpstr>Автомобильные перевозки пассажиров </vt:lpstr>
      <vt:lpstr>Автомобильные перевозки пассажиров</vt:lpstr>
      <vt:lpstr>Автомобильные перевозки пассажиров</vt:lpstr>
      <vt:lpstr>Использование кассового и иного оборудования платежными агрегаторами</vt:lpstr>
      <vt:lpstr>Использование кассового и иного оборудования платежными агрегаторами</vt:lpstr>
      <vt:lpstr>Использование кассового и иного оборудования платежными агрегаторами</vt:lpstr>
      <vt:lpstr>Учет операций по реализации маркированных товаров в розничной торговле </vt:lpstr>
      <vt:lpstr>Учет операций по реализации маркированных товаров в розничной торговле </vt:lpstr>
      <vt:lpstr> </vt:lpstr>
      <vt:lpstr>Учет операций по реализации маркированных товаров в розничной торговле </vt:lpstr>
      <vt:lpstr>Учет операций по реализации маркированных товаров в розничной торговле </vt:lpstr>
      <vt:lpstr> Дифференцированный учет товаров </vt:lpstr>
      <vt:lpstr>Порядок использования кассового оборудования</vt:lpstr>
      <vt:lpstr>Порядок использования кассового оборудования</vt:lpstr>
      <vt:lpstr>Порядок использования кассового оборудования</vt:lpstr>
      <vt:lpstr>Выдача наличных денежных средств держателям банковских платежных карточек</vt:lpstr>
      <vt:lpstr> Выдача наличных денежных средств держателям банковских платежных карточек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o.tarakanova</dc:creator>
  <cp:lastModifiedBy>Альховикова Инна Анатольевна</cp:lastModifiedBy>
  <cp:revision>415</cp:revision>
  <cp:lastPrinted>2022-12-09T14:02:20Z</cp:lastPrinted>
  <dcterms:created xsi:type="dcterms:W3CDTF">2019-04-03T14:45:42Z</dcterms:created>
  <dcterms:modified xsi:type="dcterms:W3CDTF">2022-12-21T07:47:44Z</dcterms:modified>
</cp:coreProperties>
</file>